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7" r:id="rId1"/>
    <p:sldMasterId id="2147483801" r:id="rId2"/>
  </p:sldMasterIdLst>
  <p:notesMasterIdLst>
    <p:notesMasterId r:id="rId39"/>
  </p:notesMasterIdLst>
  <p:handoutMasterIdLst>
    <p:handoutMasterId r:id="rId40"/>
  </p:handoutMasterIdLst>
  <p:sldIdLst>
    <p:sldId id="256" r:id="rId3"/>
    <p:sldId id="298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2" r:id="rId12"/>
    <p:sldId id="281" r:id="rId13"/>
    <p:sldId id="283" r:id="rId14"/>
    <p:sldId id="285" r:id="rId15"/>
    <p:sldId id="286" r:id="rId16"/>
    <p:sldId id="284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300" r:id="rId30"/>
    <p:sldId id="301" r:id="rId31"/>
    <p:sldId id="302" r:id="rId32"/>
    <p:sldId id="303" r:id="rId33"/>
    <p:sldId id="306" r:id="rId34"/>
    <p:sldId id="318" r:id="rId35"/>
    <p:sldId id="320" r:id="rId36"/>
    <p:sldId id="321" r:id="rId37"/>
    <p:sldId id="308" r:id="rId38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3"/>
    <a:srgbClr val="0E3361"/>
    <a:srgbClr val="F5CE4D"/>
    <a:srgbClr val="003264"/>
    <a:srgbClr val="FBCE20"/>
    <a:srgbClr val="003D7C"/>
    <a:srgbClr val="010000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 autoAdjust="0"/>
    <p:restoredTop sz="94694" autoAdjust="0"/>
  </p:normalViewPr>
  <p:slideViewPr>
    <p:cSldViewPr snapToGrid="0">
      <p:cViewPr varScale="1">
        <p:scale>
          <a:sx n="109" d="100"/>
          <a:sy n="109" d="100"/>
        </p:scale>
        <p:origin x="216" y="3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5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62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1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1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34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6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8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44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5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6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4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 userDrawn="1"/>
        </p:nvSpPr>
        <p:spPr>
          <a:xfrm>
            <a:off x="-101204" y="-55564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60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4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64075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945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50406"/>
            <a:ext cx="10515600" cy="2852737"/>
          </a:xfrm>
        </p:spPr>
        <p:txBody>
          <a:bodyPr anchor="t" anchorCtr="0"/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3013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55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5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795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03474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795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03474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48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56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7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2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4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2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3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92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9734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0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727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0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3309ED-A3F5-1148-A338-EFA8C9AAB689}" type="datetimeFigureOut">
              <a:rPr lang="en-US" smtClean="0"/>
              <a:t>1/16/23</a:t>
            </a:fld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9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82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gor.Steinmacher@na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Lecture #02: Git introduction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4826920" y="406976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5868320" y="406976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>
            <a:off x="5131720" y="422063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6909720" y="406976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6173120" y="422063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7951120" y="4075907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7214520" y="4220639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5793735" y="4344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6828949" y="43432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7876535" y="434229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9836ECA-5188-1E4C-9CEC-50094EFCDEB4}"/>
              </a:ext>
            </a:extLst>
          </p:cNvPr>
          <p:cNvSpPr/>
          <p:nvPr/>
        </p:nvSpPr>
        <p:spPr bwMode="auto">
          <a:xfrm>
            <a:off x="3053741" y="1830984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A81D952-2C98-F34B-830C-BC9062A0EAFF}"/>
              </a:ext>
            </a:extLst>
          </p:cNvPr>
          <p:cNvSpPr/>
          <p:nvPr/>
        </p:nvSpPr>
        <p:spPr bwMode="auto">
          <a:xfrm flipH="1">
            <a:off x="3985365" y="2321730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C3219E1E-1F6A-404E-BF1B-E85C1A062F25}"/>
              </a:ext>
            </a:extLst>
          </p:cNvPr>
          <p:cNvSpPr/>
          <p:nvPr/>
        </p:nvSpPr>
        <p:spPr bwMode="auto">
          <a:xfrm>
            <a:off x="3276875" y="4349756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23F4298D-31BC-2848-B7AD-346056E71B3F}"/>
              </a:ext>
            </a:extLst>
          </p:cNvPr>
          <p:cNvSpPr/>
          <p:nvPr/>
        </p:nvSpPr>
        <p:spPr bwMode="auto">
          <a:xfrm>
            <a:off x="3467256" y="5030840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4652E-2748-114C-A6C9-9E7025B3CCDD}"/>
              </a:ext>
            </a:extLst>
          </p:cNvPr>
          <p:cNvSpPr txBox="1"/>
          <p:nvPr/>
        </p:nvSpPr>
        <p:spPr>
          <a:xfrm>
            <a:off x="3467256" y="441903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46656325-1798-3849-B169-B28F6534C82F}"/>
              </a:ext>
            </a:extLst>
          </p:cNvPr>
          <p:cNvSpPr/>
          <p:nvPr/>
        </p:nvSpPr>
        <p:spPr bwMode="auto">
          <a:xfrm flipH="1">
            <a:off x="3988865" y="3995558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7BBDBE-A872-FD41-9660-92D093A069D2}"/>
              </a:ext>
            </a:extLst>
          </p:cNvPr>
          <p:cNvSpPr txBox="1"/>
          <p:nvPr/>
        </p:nvSpPr>
        <p:spPr>
          <a:xfrm>
            <a:off x="4755590" y="437456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74ACD4-86AB-844B-8040-4D1ADA69D328}"/>
              </a:ext>
            </a:extLst>
          </p:cNvPr>
          <p:cNvSpPr/>
          <p:nvPr/>
        </p:nvSpPr>
        <p:spPr bwMode="auto">
          <a:xfrm>
            <a:off x="4822971" y="248367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EE6BE93-1F6B-3F4C-82BF-B76954C77666}"/>
              </a:ext>
            </a:extLst>
          </p:cNvPr>
          <p:cNvSpPr/>
          <p:nvPr/>
        </p:nvSpPr>
        <p:spPr bwMode="auto">
          <a:xfrm>
            <a:off x="5864371" y="248367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63EE86-5A94-8540-A92A-D1269146DDF1}"/>
              </a:ext>
            </a:extLst>
          </p:cNvPr>
          <p:cNvCxnSpPr>
            <a:stCxn id="80" idx="6"/>
            <a:endCxn id="83" idx="2"/>
          </p:cNvCxnSpPr>
          <p:nvPr/>
        </p:nvCxnSpPr>
        <p:spPr bwMode="auto">
          <a:xfrm>
            <a:off x="5127771" y="263454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608B78F-DB55-4841-B492-28C51A73561A}"/>
              </a:ext>
            </a:extLst>
          </p:cNvPr>
          <p:cNvSpPr/>
          <p:nvPr/>
        </p:nvSpPr>
        <p:spPr bwMode="auto">
          <a:xfrm>
            <a:off x="6905771" y="248367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D7F70F-4825-4043-AC9A-DDBFD2970D13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 bwMode="auto">
          <a:xfrm>
            <a:off x="6169171" y="263454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719C6CE4-0A66-0D4A-99CE-F491D1D70C6D}"/>
              </a:ext>
            </a:extLst>
          </p:cNvPr>
          <p:cNvSpPr/>
          <p:nvPr/>
        </p:nvSpPr>
        <p:spPr bwMode="auto">
          <a:xfrm>
            <a:off x="7947171" y="2489817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717D239-93F0-314F-9D5E-86149BC2266A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 bwMode="auto">
          <a:xfrm>
            <a:off x="7210571" y="2634549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23DB23-4F0B-C442-826D-B579CAA1A72F}"/>
              </a:ext>
            </a:extLst>
          </p:cNvPr>
          <p:cNvSpPr txBox="1"/>
          <p:nvPr/>
        </p:nvSpPr>
        <p:spPr>
          <a:xfrm>
            <a:off x="5789786" y="27582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BD153C5-D191-DB49-9D04-CF01927732E4}"/>
              </a:ext>
            </a:extLst>
          </p:cNvPr>
          <p:cNvSpPr txBox="1"/>
          <p:nvPr/>
        </p:nvSpPr>
        <p:spPr>
          <a:xfrm>
            <a:off x="6825000" y="27571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9C9272-1E3A-0744-9191-B4736EDC58A1}"/>
              </a:ext>
            </a:extLst>
          </p:cNvPr>
          <p:cNvSpPr txBox="1"/>
          <p:nvPr/>
        </p:nvSpPr>
        <p:spPr>
          <a:xfrm>
            <a:off x="7872586" y="275620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F7871F-14DE-2C4E-B80F-01F19277A1BA}"/>
              </a:ext>
            </a:extLst>
          </p:cNvPr>
          <p:cNvSpPr txBox="1"/>
          <p:nvPr/>
        </p:nvSpPr>
        <p:spPr>
          <a:xfrm>
            <a:off x="4751641" y="27884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03F09A0-502B-0442-B25E-F3E574860868}"/>
              </a:ext>
            </a:extLst>
          </p:cNvPr>
          <p:cNvSpPr/>
          <p:nvPr/>
        </p:nvSpPr>
        <p:spPr bwMode="auto">
          <a:xfrm>
            <a:off x="4094995" y="2906784"/>
            <a:ext cx="306628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1A30DE-4E87-B941-AC63-DC87052C6C56}"/>
              </a:ext>
            </a:extLst>
          </p:cNvPr>
          <p:cNvSpPr txBox="1"/>
          <p:nvPr/>
        </p:nvSpPr>
        <p:spPr>
          <a:xfrm rot="16200000">
            <a:off x="3586206" y="3176786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F0C6983C-B6C5-D646-A02D-EBB1236305D2}"/>
              </a:ext>
            </a:extLst>
          </p:cNvPr>
          <p:cNvSpPr/>
          <p:nvPr/>
        </p:nvSpPr>
        <p:spPr bwMode="auto">
          <a:xfrm rot="10800000">
            <a:off x="7956752" y="3289839"/>
            <a:ext cx="295218" cy="473631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86864-9CC6-0D40-94AE-5719BEBBDE3E}"/>
              </a:ext>
            </a:extLst>
          </p:cNvPr>
          <p:cNvSpPr txBox="1"/>
          <p:nvPr/>
        </p:nvSpPr>
        <p:spPr>
          <a:xfrm rot="5400000">
            <a:off x="7951254" y="339737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F55FE01-E0E2-404C-86E9-006D7A23E75E}"/>
              </a:ext>
            </a:extLst>
          </p:cNvPr>
          <p:cNvSpPr/>
          <p:nvPr/>
        </p:nvSpPr>
        <p:spPr bwMode="auto">
          <a:xfrm>
            <a:off x="9026379" y="2514698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2296AA2-D69A-FC4D-A91C-DE55BF8A947D}"/>
              </a:ext>
            </a:extLst>
          </p:cNvPr>
          <p:cNvCxnSpPr>
            <a:cxnSpLocks/>
            <a:endCxn id="99" idx="2"/>
          </p:cNvCxnSpPr>
          <p:nvPr/>
        </p:nvCxnSpPr>
        <p:spPr bwMode="auto">
          <a:xfrm>
            <a:off x="8289779" y="2660955"/>
            <a:ext cx="736600" cy="461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EF3E005-E0C3-E74E-91CF-545D47FB2DA1}"/>
              </a:ext>
            </a:extLst>
          </p:cNvPr>
          <p:cNvSpPr txBox="1"/>
          <p:nvPr/>
        </p:nvSpPr>
        <p:spPr>
          <a:xfrm>
            <a:off x="8658080" y="2801309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84792F-355D-1C45-AF66-013FCD30741B}"/>
              </a:ext>
            </a:extLst>
          </p:cNvPr>
          <p:cNvSpPr/>
          <p:nvPr/>
        </p:nvSpPr>
        <p:spPr bwMode="auto">
          <a:xfrm>
            <a:off x="9026379" y="4082914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A74A30C-5440-954E-8A10-8B78D4D39B8E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>
            <a:off x="8289779" y="4229171"/>
            <a:ext cx="736600" cy="461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2C9967E-D882-1D4B-8FDE-4A8AACF2D73F}"/>
              </a:ext>
            </a:extLst>
          </p:cNvPr>
          <p:cNvSpPr txBox="1"/>
          <p:nvPr/>
        </p:nvSpPr>
        <p:spPr>
          <a:xfrm>
            <a:off x="8658080" y="4369525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9FC8F481-FF23-8E45-B69A-3691A4A4F486}"/>
              </a:ext>
            </a:extLst>
          </p:cNvPr>
          <p:cNvSpPr/>
          <p:nvPr/>
        </p:nvSpPr>
        <p:spPr bwMode="auto">
          <a:xfrm>
            <a:off x="9026379" y="3289838"/>
            <a:ext cx="295218" cy="473631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2916A4C-A42A-5549-8013-0F316A80FFE5}"/>
              </a:ext>
            </a:extLst>
          </p:cNvPr>
          <p:cNvSpPr txBox="1"/>
          <p:nvPr/>
        </p:nvSpPr>
        <p:spPr>
          <a:xfrm rot="5400000">
            <a:off x="9164424" y="3336907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3317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24" grpId="0" animBg="1"/>
      <p:bldP spid="76" grpId="0"/>
      <p:bldP spid="77" grpId="0"/>
      <p:bldP spid="78" grpId="0"/>
      <p:bldP spid="48" grpId="0"/>
      <p:bldP spid="83" grpId="0" animBg="1"/>
      <p:bldP spid="85" grpId="0" animBg="1"/>
      <p:bldP spid="87" grpId="0" animBg="1"/>
      <p:bldP spid="89" grpId="0"/>
      <p:bldP spid="90" grpId="0"/>
      <p:bldP spid="91" grpId="0"/>
      <p:bldP spid="19" grpId="0" animBg="1"/>
      <p:bldP spid="93" grpId="0"/>
      <p:bldP spid="95" grpId="0" animBg="1"/>
      <p:bldP spid="96" grpId="0"/>
      <p:bldP spid="99" grpId="0" animBg="1"/>
      <p:bldP spid="101" grpId="0"/>
      <p:bldP spid="104" grpId="0" animBg="1"/>
      <p:bldP spid="106" grpId="0"/>
      <p:bldP spid="107" grpId="0" animBg="1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6AD0-7754-D34D-B98C-E93B4A33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Moments</a:t>
            </a:r>
          </a:p>
          <a:p>
            <a:endParaRPr lang="en-US" dirty="0"/>
          </a:p>
          <a:p>
            <a:r>
              <a:rPr lang="en-US" dirty="0"/>
              <a:t>Moment 1:</a:t>
            </a:r>
          </a:p>
          <a:p>
            <a:pPr lvl="1"/>
            <a:r>
              <a:rPr lang="en-US" dirty="0"/>
              <a:t>Local commands: add, commit, branch, merge, conflicts..</a:t>
            </a:r>
          </a:p>
          <a:p>
            <a:pPr lvl="1"/>
            <a:endParaRPr lang="en-US" dirty="0"/>
          </a:p>
          <a:p>
            <a:r>
              <a:rPr lang="en-US" dirty="0"/>
              <a:t>Moment 2</a:t>
            </a:r>
          </a:p>
          <a:p>
            <a:pPr lvl="1"/>
            <a:r>
              <a:rPr lang="en-US" dirty="0"/>
              <a:t>Interaction with the remote repo: Push, pull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A7B38-D6B0-DC42-B4E0-E6D1B996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Hands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6D45-A7C7-0845-A7E0-29CB8DD3D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C24F-8092-F148-AAD7-E256B20F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“Igor Steinmacher”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“</a:t>
            </a:r>
            <a:r>
              <a:rPr lang="en-US" dirty="0" err="1"/>
              <a:t>igor.Steinmacher@nau.edu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 folder / access this folder </a:t>
            </a:r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This folder is a repo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45303-F2F7-D24F-ACE7-85D186B1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Kicking 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673-9EB1-C248-BE78-D38755C4A8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8D0E-B688-974C-8664-2B11538F996D}"/>
              </a:ext>
            </a:extLst>
          </p:cNvPr>
          <p:cNvSpPr txBox="1"/>
          <p:nvPr/>
        </p:nvSpPr>
        <p:spPr>
          <a:xfrm>
            <a:off x="2355289" y="3066430"/>
            <a:ext cx="150097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 all repos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F85E0-EADA-FE42-837B-384653C1BB34}"/>
              </a:ext>
            </a:extLst>
          </p:cNvPr>
          <p:cNvSpPr/>
          <p:nvPr/>
        </p:nvSpPr>
        <p:spPr bwMode="auto">
          <a:xfrm>
            <a:off x="2623966" y="2140667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7DB33-C609-FF46-AAF4-889971D905D8}"/>
              </a:ext>
            </a:extLst>
          </p:cNvPr>
          <p:cNvSpPr/>
          <p:nvPr/>
        </p:nvSpPr>
        <p:spPr bwMode="auto">
          <a:xfrm>
            <a:off x="2623966" y="4058602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347867-ED0E-854B-AF83-F7D9D2BCC1A0}"/>
              </a:ext>
            </a:extLst>
          </p:cNvPr>
          <p:cNvCxnSpPr>
            <a:stCxn id="5" idx="0"/>
            <a:endCxn id="9" idx="2"/>
          </p:cNvCxnSpPr>
          <p:nvPr/>
        </p:nvCxnSpPr>
        <p:spPr bwMode="auto">
          <a:xfrm flipV="1">
            <a:off x="3105774" y="2541500"/>
            <a:ext cx="0" cy="52493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58BA0-DE3C-994C-AFA5-48816D285DCF}"/>
              </a:ext>
            </a:extLst>
          </p:cNvPr>
          <p:cNvCxnSpPr>
            <a:stCxn id="5" idx="2"/>
            <a:endCxn id="10" idx="0"/>
          </p:cNvCxnSpPr>
          <p:nvPr/>
        </p:nvCxnSpPr>
        <p:spPr bwMode="auto">
          <a:xfrm>
            <a:off x="3105774" y="3466540"/>
            <a:ext cx="0" cy="59206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0005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CE90-D71E-4F40-810F-0F5023BFF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file</a:t>
            </a:r>
          </a:p>
          <a:p>
            <a:endParaRPr lang="en-US" dirty="0"/>
          </a:p>
          <a:p>
            <a:r>
              <a:rPr lang="en-US" dirty="0"/>
              <a:t>Check the status of the repo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endParaRPr lang="en-US" dirty="0"/>
          </a:p>
          <a:p>
            <a:r>
              <a:rPr lang="en-US" dirty="0"/>
              <a:t>Add the file to the index</a:t>
            </a:r>
          </a:p>
          <a:p>
            <a:pPr lvl="1"/>
            <a:r>
              <a:rPr lang="en-US" dirty="0"/>
              <a:t>git add &lt;filename&gt;</a:t>
            </a:r>
          </a:p>
          <a:p>
            <a:pPr lvl="1"/>
            <a:endParaRPr lang="en-US" dirty="0"/>
          </a:p>
          <a:p>
            <a:r>
              <a:rPr lang="en-US" dirty="0"/>
              <a:t>Check the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9413E-01B1-8B43-B20B-80465A2E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27020-1219-0043-B93A-4D4E924AB4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7128D-93D6-2340-B802-05ECCCE7A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commit</a:t>
            </a:r>
          </a:p>
          <a:p>
            <a:pPr lvl="1"/>
            <a:r>
              <a:rPr lang="en-US" dirty="0"/>
              <a:t>git -a -m “Our first commit!!!” </a:t>
            </a:r>
          </a:p>
          <a:p>
            <a:pPr lvl="2"/>
            <a:r>
              <a:rPr lang="en-US" dirty="0"/>
              <a:t>-a </a:t>
            </a:r>
            <a:r>
              <a:rPr lang="en-US" dirty="0">
                <a:sym typeface="Wingdings" pitchFamily="2" charset="2"/>
              </a:rPr>
              <a:t> all files</a:t>
            </a:r>
          </a:p>
          <a:p>
            <a:pPr lvl="2"/>
            <a:r>
              <a:rPr lang="en-US" dirty="0">
                <a:sym typeface="Wingdings" pitchFamily="2" charset="2"/>
              </a:rPr>
              <a:t>-m  will include a commit message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the last commits</a:t>
            </a:r>
          </a:p>
          <a:p>
            <a:pPr lvl="1"/>
            <a:r>
              <a:rPr lang="en-US" dirty="0">
                <a:sym typeface="Wingdings" pitchFamily="2" charset="2"/>
              </a:rPr>
              <a:t>git log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what has been done in the last commit</a:t>
            </a:r>
          </a:p>
          <a:p>
            <a:pPr lvl="1"/>
            <a:r>
              <a:rPr lang="en-US" dirty="0">
                <a:sym typeface="Wingdings" pitchFamily="2" charset="2"/>
              </a:rPr>
              <a:t>git show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B4780-1D96-3347-83BC-64D8F547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32EEA-D104-6940-AD33-39ADE03350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4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0079-FE72-2B4D-9307-B219B4734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Let’s!</a:t>
            </a:r>
          </a:p>
          <a:p>
            <a:pPr lvl="1"/>
            <a:r>
              <a:rPr lang="en-US" dirty="0"/>
              <a:t>Change the file</a:t>
            </a:r>
          </a:p>
          <a:p>
            <a:pPr lvl="1"/>
            <a:r>
              <a:rPr lang="en-US" dirty="0"/>
              <a:t>git status </a:t>
            </a:r>
          </a:p>
          <a:p>
            <a:pPr lvl="1"/>
            <a:r>
              <a:rPr lang="en-US" dirty="0"/>
              <a:t>git commit …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r>
              <a:rPr lang="en-US" dirty="0"/>
              <a:t>git 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And this is the basic flow to put your contributions back to the repo</a:t>
            </a:r>
          </a:p>
          <a:p>
            <a:pPr lvl="1"/>
            <a:r>
              <a:rPr lang="en-US" dirty="0"/>
              <a:t>add</a:t>
            </a:r>
          </a:p>
          <a:p>
            <a:pPr lvl="1"/>
            <a:r>
              <a:rPr lang="en-US" dirty="0"/>
              <a:t>commit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log</a:t>
            </a:r>
          </a:p>
          <a:p>
            <a:pPr lvl="1"/>
            <a:r>
              <a:rPr lang="en-US" dirty="0"/>
              <a:t>show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D6B21-1F96-0C44-85B4-A450FFE6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1A360-4BC0-734C-9C73-155C4CE46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9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6146-EA03-D34C-B052-78A82A10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Listing your branches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git branch &lt;NEW_BRANCH&gt;</a:t>
            </a:r>
          </a:p>
          <a:p>
            <a:pPr lvl="1"/>
            <a:endParaRPr lang="en-US" dirty="0"/>
          </a:p>
          <a:p>
            <a:r>
              <a:rPr lang="en-US" dirty="0"/>
              <a:t>Use another branch</a:t>
            </a:r>
          </a:p>
          <a:p>
            <a:pPr lvl="1"/>
            <a:r>
              <a:rPr lang="en-US" dirty="0"/>
              <a:t>git checkout &lt;BRANCH_NAME&gt;</a:t>
            </a:r>
          </a:p>
          <a:p>
            <a:pPr lvl="1"/>
            <a:endParaRPr lang="en-US" dirty="0"/>
          </a:p>
          <a:p>
            <a:r>
              <a:rPr lang="en-US" dirty="0"/>
              <a:t>Latest two in one command</a:t>
            </a:r>
          </a:p>
          <a:p>
            <a:pPr lvl="1"/>
            <a:r>
              <a:rPr lang="en-US" dirty="0"/>
              <a:t>git checkout –b &lt;NEW_BRANCH&gt;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24613-DA06-204E-8DE5-780C907E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Branch it out!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33D5-B3E4-5A4C-BFC6-5960368E6E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3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4A5D-5C78-0947-82CA-717D3AF3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checkout -b </a:t>
            </a:r>
            <a:r>
              <a:rPr lang="en-US" dirty="0" err="1"/>
              <a:t>branchNew</a:t>
            </a:r>
            <a:endParaRPr lang="en-US" dirty="0"/>
          </a:p>
          <a:p>
            <a:r>
              <a:rPr lang="en-US" dirty="0"/>
              <a:t>&lt;Change one existing file here&gt;</a:t>
            </a:r>
          </a:p>
          <a:p>
            <a:pPr lvl="1"/>
            <a:r>
              <a:rPr lang="en-US" dirty="0"/>
              <a:t>“Hi, my name is Hugh.”</a:t>
            </a:r>
          </a:p>
          <a:p>
            <a:r>
              <a:rPr lang="en-US" dirty="0"/>
              <a:t>git commit -a -m “Introducing myself”</a:t>
            </a:r>
          </a:p>
          <a:p>
            <a:r>
              <a:rPr lang="en-US" dirty="0"/>
              <a:t>&lt;Check the content of the file&gt;</a:t>
            </a:r>
          </a:p>
          <a:p>
            <a:endParaRPr lang="en-US" dirty="0"/>
          </a:p>
          <a:p>
            <a:r>
              <a:rPr lang="en-US" dirty="0"/>
              <a:t>git checkout master</a:t>
            </a:r>
          </a:p>
          <a:p>
            <a:r>
              <a:rPr lang="en-US" dirty="0"/>
              <a:t>&lt;Check the content of the file&gt;</a:t>
            </a:r>
          </a:p>
          <a:p>
            <a:pPr lvl="1"/>
            <a:r>
              <a:rPr lang="en-US" dirty="0"/>
              <a:t>What?!?!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0BD83-5F38-BA4B-8EEB-1C362D7C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a new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E8CA-B218-A44F-9A78-61697E548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5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A816-78E8-9C44-A069-4B812ED75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we branch out for versions, features, bug fixes…</a:t>
            </a:r>
          </a:p>
          <a:p>
            <a:pPr lvl="1"/>
            <a:r>
              <a:rPr lang="en-US" dirty="0"/>
              <a:t>Later on merging back to master</a:t>
            </a:r>
          </a:p>
          <a:p>
            <a:pPr lvl="1"/>
            <a:endParaRPr lang="en-US" dirty="0"/>
          </a:p>
          <a:p>
            <a:r>
              <a:rPr lang="en-US" dirty="0"/>
              <a:t>How to merge our recently changed file, then?</a:t>
            </a:r>
          </a:p>
          <a:p>
            <a:pPr lvl="1"/>
            <a:r>
              <a:rPr lang="en-US" dirty="0"/>
              <a:t>In the master branch:</a:t>
            </a:r>
          </a:p>
          <a:p>
            <a:pPr lvl="1"/>
            <a:r>
              <a:rPr lang="en-US" dirty="0"/>
              <a:t>git merge &lt;</a:t>
            </a:r>
            <a:r>
              <a:rPr lang="en-US" dirty="0" err="1"/>
              <a:t>other_branch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everything goes smooth… sweet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45F-B067-EA42-9FA2-8BF92AB3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Master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5879-2921-D445-A416-9110D04F31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81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AA25-4A56-D148-9952-A2CF2A18B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Imagine if you change a file in your branch, and someone else changed the same file	</a:t>
            </a:r>
          </a:p>
          <a:p>
            <a:pPr lvl="1"/>
            <a:r>
              <a:rPr lang="en-US" dirty="0"/>
              <a:t>CONFLICT!!!!</a:t>
            </a:r>
          </a:p>
          <a:p>
            <a:endParaRPr lang="en-US" dirty="0"/>
          </a:p>
          <a:p>
            <a:r>
              <a:rPr lang="en-US" dirty="0"/>
              <a:t>Can we still merge it?!?!?</a:t>
            </a:r>
          </a:p>
          <a:p>
            <a:pPr lvl="1"/>
            <a:r>
              <a:rPr lang="en-US" dirty="0"/>
              <a:t>Let’s see:</a:t>
            </a:r>
          </a:p>
          <a:p>
            <a:pPr lvl="2"/>
            <a:r>
              <a:rPr lang="en-US" dirty="0"/>
              <a:t>Change branch</a:t>
            </a:r>
          </a:p>
          <a:p>
            <a:pPr lvl="2"/>
            <a:r>
              <a:rPr lang="en-US" dirty="0"/>
              <a:t>Change file</a:t>
            </a:r>
          </a:p>
          <a:p>
            <a:pPr lvl="2"/>
            <a:r>
              <a:rPr lang="en-US" dirty="0"/>
              <a:t>Commit</a:t>
            </a:r>
          </a:p>
          <a:p>
            <a:pPr lvl="2"/>
            <a:r>
              <a:rPr lang="en-US" dirty="0"/>
              <a:t>Back to master</a:t>
            </a:r>
          </a:p>
          <a:p>
            <a:pPr lvl="2"/>
            <a:r>
              <a:rPr lang="en-US" dirty="0"/>
              <a:t>Change the same file</a:t>
            </a:r>
          </a:p>
          <a:p>
            <a:pPr lvl="2"/>
            <a:r>
              <a:rPr lang="en-US" dirty="0"/>
              <a:t>Commit </a:t>
            </a:r>
          </a:p>
          <a:p>
            <a:pPr lvl="2"/>
            <a:r>
              <a:rPr lang="en-US" dirty="0"/>
              <a:t>MERGE!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AEE63-AF12-F547-B349-8B702310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Small Conflicts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8DAA-8CE9-014B-81FD-FDCD9AA58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27AD-39C4-0043-840B-5939ED6DAFBA}"/>
              </a:ext>
            </a:extLst>
          </p:cNvPr>
          <p:cNvSpPr/>
          <p:nvPr/>
        </p:nvSpPr>
        <p:spPr>
          <a:xfrm rot="19973333">
            <a:off x="5560208" y="4118980"/>
            <a:ext cx="4854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Auto-merging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CONFLICT (content): Merge conflict in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Automatic merge failed; fix conflicts and then commit the result.</a:t>
            </a:r>
          </a:p>
        </p:txBody>
      </p:sp>
    </p:spTree>
    <p:extLst>
      <p:ext uri="{BB962C8B-B14F-4D97-AF65-F5344CB8AC3E}">
        <p14:creationId xmlns:p14="http://schemas.microsoft.com/office/powerpoint/2010/main" val="18793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93CC38-6512-0245-A2C7-554B7820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Assignments and reminders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7B9F09-DEB2-AA4A-8D56-AA059D48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Before</a:t>
            </a:r>
          </a:p>
        </p:txBody>
      </p:sp>
    </p:spTree>
    <p:extLst>
      <p:ext uri="{BB962C8B-B14F-4D97-AF65-F5344CB8AC3E}">
        <p14:creationId xmlns:p14="http://schemas.microsoft.com/office/powerpoint/2010/main" val="376084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5AB79-0279-7E4A-81AD-A170351A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Here comes common text before</a:t>
            </a:r>
          </a:p>
          <a:p>
            <a:pPr marL="0" indent="0">
              <a:buNone/>
            </a:pPr>
            <a:r>
              <a:rPr lang="en-US" dirty="0"/>
              <a:t>the area where the conflict happens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&lt;&lt;&lt;&lt;&lt;&lt;&lt; HEAD</a:t>
            </a:r>
          </a:p>
          <a:p>
            <a:pPr marL="0" indent="0">
              <a:buNone/>
            </a:pPr>
            <a:r>
              <a:rPr lang="en-US" dirty="0"/>
              <a:t>This is what was in the</a:t>
            </a:r>
          </a:p>
          <a:p>
            <a:pPr marL="0" indent="0">
              <a:buNone/>
            </a:pPr>
            <a:r>
              <a:rPr lang="en-US" dirty="0"/>
              <a:t>master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=======</a:t>
            </a:r>
          </a:p>
          <a:p>
            <a:pPr marL="0" indent="0">
              <a:buNone/>
            </a:pPr>
            <a:r>
              <a:rPr lang="en-US" dirty="0"/>
              <a:t>And this…</a:t>
            </a:r>
          </a:p>
          <a:p>
            <a:pPr marL="0" indent="0">
              <a:buNone/>
            </a:pPr>
            <a:r>
              <a:rPr lang="en-US" dirty="0"/>
              <a:t>was in the other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&gt;&gt;&gt;&gt;&gt;&gt;&gt; other branch</a:t>
            </a:r>
          </a:p>
          <a:p>
            <a:pPr marL="0" indent="0">
              <a:buNone/>
            </a:pPr>
            <a:r>
              <a:rPr lang="en-US" dirty="0"/>
              <a:t>More text that was common, </a:t>
            </a:r>
          </a:p>
          <a:p>
            <a:pPr marL="0" indent="0">
              <a:buNone/>
            </a:pPr>
            <a:r>
              <a:rPr lang="en-US" dirty="0"/>
              <a:t>and no conflict happened here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D1745-B73B-C44D-9800-159F9816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Usually… For the Easy 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BC533-9ADA-E647-B29E-AF0C04C775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2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C67B9-936B-D14F-A36C-5B1CA5613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Make a new branch called bugfix</a:t>
            </a:r>
          </a:p>
          <a:p>
            <a:endParaRPr lang="en-US" dirty="0"/>
          </a:p>
          <a:p>
            <a:r>
              <a:rPr lang="en-US" dirty="0"/>
              <a:t>Checkout the bugfix branch with git checkout bugfix</a:t>
            </a:r>
          </a:p>
          <a:p>
            <a:endParaRPr lang="en-US" dirty="0"/>
          </a:p>
          <a:p>
            <a:r>
              <a:rPr lang="en-US" dirty="0"/>
              <a:t>Create/change a file and commit</a:t>
            </a:r>
          </a:p>
          <a:p>
            <a:endParaRPr lang="en-US" dirty="0"/>
          </a:p>
          <a:p>
            <a:r>
              <a:rPr lang="en-US" dirty="0"/>
              <a:t>Go back to master with git checkout</a:t>
            </a:r>
          </a:p>
          <a:p>
            <a:endParaRPr lang="en-US" dirty="0"/>
          </a:p>
          <a:p>
            <a:r>
              <a:rPr lang="en-US" dirty="0"/>
              <a:t>Change/create a file (different from the previous one) and commit again</a:t>
            </a:r>
          </a:p>
          <a:p>
            <a:endParaRPr lang="en-US" dirty="0"/>
          </a:p>
          <a:p>
            <a:r>
              <a:rPr lang="en-US" dirty="0"/>
              <a:t>Merge the branch bugfix into master with git merge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C79AF-7701-5F46-853F-7BC31347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Exercising it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21D9-857D-4E4F-825E-C1D86D4487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7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824F-74E2-F846-8EE7-9FFFF6AC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Another way of combining branches</a:t>
            </a:r>
          </a:p>
          <a:p>
            <a:r>
              <a:rPr lang="en-US" dirty="0"/>
              <a:t>We can take a set of commits, and copy them in another branch</a:t>
            </a:r>
          </a:p>
          <a:p>
            <a:endParaRPr lang="en-US" dirty="0"/>
          </a:p>
          <a:p>
            <a:r>
              <a:rPr lang="en-US" dirty="0"/>
              <a:t>Master and our branch are not </a:t>
            </a:r>
            <a:r>
              <a:rPr lang="en-US" dirty="0" err="1"/>
              <a:t>sync’ed</a:t>
            </a:r>
            <a:endParaRPr lang="en-US" dirty="0"/>
          </a:p>
          <a:p>
            <a:pPr lvl="1"/>
            <a:r>
              <a:rPr lang="en-US" dirty="0"/>
              <a:t>Commit made in master</a:t>
            </a:r>
          </a:p>
          <a:p>
            <a:pPr lvl="1"/>
            <a:r>
              <a:rPr lang="en-US" dirty="0"/>
              <a:t>Commit made in the branch</a:t>
            </a:r>
          </a:p>
          <a:p>
            <a:pPr lvl="1"/>
            <a:endParaRPr lang="en-US" dirty="0"/>
          </a:p>
          <a:p>
            <a:r>
              <a:rPr lang="en-US" dirty="0"/>
              <a:t>From the branch, we can</a:t>
            </a:r>
          </a:p>
          <a:p>
            <a:pPr lvl="1"/>
            <a:r>
              <a:rPr lang="en-US" dirty="0"/>
              <a:t>git rebase master</a:t>
            </a:r>
          </a:p>
          <a:p>
            <a:pPr lvl="1"/>
            <a:r>
              <a:rPr lang="en-US" dirty="0"/>
              <a:t>Now the index of the master is “outdated” </a:t>
            </a:r>
            <a:r>
              <a:rPr lang="en-US" dirty="0">
                <a:sym typeface="Wingdings" pitchFamily="2" charset="2"/>
              </a:rPr>
              <a:t> HEAD is pointing to bugfix last commit</a:t>
            </a:r>
          </a:p>
          <a:p>
            <a:pPr lvl="2"/>
            <a:r>
              <a:rPr lang="en-US" dirty="0">
                <a:sym typeface="Wingdings" pitchFamily="2" charset="2"/>
              </a:rPr>
              <a:t>git log --graph --all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F5A90-F5A4-7847-B79A-6A708FD7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 it all!!!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A71F7-7537-B047-B816-718C20B033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D199-546D-4542-8B43-C79EA6EBC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HEAD is the pointer name for the last checked out commit</a:t>
            </a:r>
          </a:p>
          <a:p>
            <a:endParaRPr lang="en-US" dirty="0"/>
          </a:p>
          <a:p>
            <a:r>
              <a:rPr lang="en-US" dirty="0"/>
              <a:t>We can “detach” the head by “checking out” a specific commit</a:t>
            </a:r>
          </a:p>
          <a:p>
            <a:pPr lvl="1"/>
            <a:r>
              <a:rPr lang="en-US" dirty="0"/>
              <a:t>git checkout &lt;commit SHA&gt; </a:t>
            </a:r>
          </a:p>
          <a:p>
            <a:r>
              <a:rPr lang="en-US" dirty="0"/>
              <a:t>This is not “safe”</a:t>
            </a:r>
          </a:p>
          <a:p>
            <a:pPr lvl="1"/>
            <a:r>
              <a:rPr lang="en-US" dirty="0"/>
              <a:t>git checkout &lt;branch&gt;</a:t>
            </a:r>
          </a:p>
          <a:p>
            <a:pPr lvl="2"/>
            <a:r>
              <a:rPr lang="en-US" dirty="0"/>
              <a:t>To get back</a:t>
            </a:r>
          </a:p>
          <a:p>
            <a:r>
              <a:rPr lang="en-US" dirty="0"/>
              <a:t>Moving in the commit tree</a:t>
            </a:r>
          </a:p>
          <a:p>
            <a:pPr lvl="1"/>
            <a:r>
              <a:rPr lang="en-US" dirty="0"/>
              <a:t>Moving one commit at a time with ^</a:t>
            </a:r>
          </a:p>
          <a:p>
            <a:pPr lvl="2"/>
            <a:r>
              <a:rPr lang="en-US" dirty="0"/>
              <a:t>git checkout HEAD^</a:t>
            </a:r>
          </a:p>
          <a:p>
            <a:pPr lvl="2"/>
            <a:r>
              <a:rPr lang="en-US" dirty="0"/>
              <a:t>git checkout master^</a:t>
            </a:r>
          </a:p>
          <a:p>
            <a:pPr lvl="1"/>
            <a:r>
              <a:rPr lang="en-US" dirty="0"/>
              <a:t>Moving a number of times with ~&lt;</a:t>
            </a:r>
            <a:r>
              <a:rPr lang="en-US" dirty="0" err="1"/>
              <a:t>num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git checkout master~3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1959C-289D-564B-AB35-0D4D06CC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2129D-2C5E-0540-A0E6-E91AD7DC7B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41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6E80-EBE1-F140-9764-744275230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move a branch!</a:t>
            </a:r>
          </a:p>
          <a:p>
            <a:pPr lvl="1"/>
            <a:r>
              <a:rPr lang="en-US" dirty="0"/>
              <a:t>git branch -f &lt;BRANCH&gt; HEAD~3</a:t>
            </a:r>
          </a:p>
          <a:p>
            <a:endParaRPr lang="en-US" dirty="0"/>
          </a:p>
          <a:p>
            <a:r>
              <a:rPr lang="en-US" dirty="0"/>
              <a:t>We can also revert changes</a:t>
            </a:r>
          </a:p>
          <a:p>
            <a:pPr lvl="1"/>
            <a:r>
              <a:rPr lang="en-US" dirty="0"/>
              <a:t>git reset HEAD~2</a:t>
            </a:r>
          </a:p>
          <a:p>
            <a:pPr lvl="2"/>
            <a:r>
              <a:rPr lang="en-US" dirty="0"/>
              <a:t>Move the current branch to HEAD - 2 commits position</a:t>
            </a:r>
          </a:p>
          <a:p>
            <a:pPr lvl="2"/>
            <a:r>
              <a:rPr lang="en-US" dirty="0"/>
              <a:t>Works LOCAL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see previous commits</a:t>
            </a:r>
          </a:p>
          <a:p>
            <a:pPr lvl="2"/>
            <a:r>
              <a:rPr lang="en-US" dirty="0">
                <a:sym typeface="Wingdings" pitchFamily="2" charset="2"/>
              </a:rPr>
              <a:t>git reset &lt;SHA&gt;  SHA of the commit before the reset for “</a:t>
            </a:r>
            <a:r>
              <a:rPr lang="en-US" dirty="0" err="1">
                <a:sym typeface="Wingdings" pitchFamily="2" charset="2"/>
              </a:rPr>
              <a:t>unresetting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git revert HEAD  To reverse changes to send upstream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AF164-397D-3043-8625-5134780B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CDE3E-5A6D-6F4B-9E0F-908B1CFE18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5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7B9B-E0B5-AD4B-AA40-61FC8A932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when you don’t want to copy ALL commits from a branch to another</a:t>
            </a:r>
          </a:p>
          <a:p>
            <a:pPr lvl="1"/>
            <a:r>
              <a:rPr lang="en-US" dirty="0"/>
              <a:t>We can cherry pick those that are of interest</a:t>
            </a:r>
          </a:p>
          <a:p>
            <a:pPr lvl="1"/>
            <a:endParaRPr lang="en-US" dirty="0"/>
          </a:p>
          <a:p>
            <a:r>
              <a:rPr lang="en-US" dirty="0"/>
              <a:t>git cherry-pick &lt;SHA1&gt; &lt;SHA2&gt; &lt;SHA3&gt;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5813C-06AD-CA41-8B27-56052822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Cherry-Picking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A492C-4994-A046-B51C-4A6EAB5FA5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7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4A7AD-003D-7BAF-F32D-1B6297769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BF53E-1D30-6E47-9B23-66245BB2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Remote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15627-F8FE-5543-AB85-AF7B298AC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D0AB-B5D1-7941-851D-0271EE40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34" y="2563420"/>
            <a:ext cx="8262499" cy="31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AA7E9-2990-DC4B-9706-476354B34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981200" y="2484437"/>
            <a:ext cx="8229600" cy="335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A6500-F7F5-9A46-9AFB-0BF1807E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 in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DC388-22F2-AE49-920B-F7EAAE71A5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15A9C-6485-4846-A00F-E50747C51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93" b="4562"/>
          <a:stretch/>
        </p:blipFill>
        <p:spPr>
          <a:xfrm>
            <a:off x="5750948" y="1349472"/>
            <a:ext cx="4917053" cy="55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7C7F-1453-ED40-8728-722852E0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simple! Cloning means bringing all the history to a local repo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/&lt;owner&gt;/&lt;repo&gt;</a:t>
            </a:r>
          </a:p>
          <a:p>
            <a:endParaRPr lang="en-US" dirty="0"/>
          </a:p>
          <a:p>
            <a:r>
              <a:rPr lang="en-US" dirty="0"/>
              <a:t>Testing it out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/NAU-OSS/</a:t>
            </a:r>
            <a:r>
              <a:rPr lang="en-US" dirty="0" err="1"/>
              <a:t>githandson.git</a:t>
            </a:r>
            <a:endParaRPr lang="en-US" dirty="0"/>
          </a:p>
          <a:p>
            <a:pPr lvl="1"/>
            <a:endParaRPr lang="en-US" dirty="0"/>
          </a:p>
          <a:p>
            <a:pPr marL="457188" lvl="1" indent="0">
              <a:buNone/>
            </a:pPr>
            <a:r>
              <a:rPr lang="en-US" b="0" i="1" dirty="0"/>
              <a:t>Cloning into '</a:t>
            </a:r>
            <a:r>
              <a:rPr lang="en-US" b="0" i="1" dirty="0" err="1"/>
              <a:t>githandson</a:t>
            </a:r>
            <a:r>
              <a:rPr lang="en-US" b="0" i="1" dirty="0"/>
              <a:t>'...</a:t>
            </a:r>
          </a:p>
          <a:p>
            <a:pPr marL="457188" lvl="1" indent="0">
              <a:buNone/>
            </a:pPr>
            <a:r>
              <a:rPr lang="en-US" b="0" i="1" dirty="0"/>
              <a:t>warning: You appear to have cloned an empty repository.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146A-A69D-204D-9C64-5676A53C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To a Local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F154-C63A-FB41-8587-3AA252EEBC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48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2A72-EAEF-4A41-8018-2658BA4A9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different commands to deal with remote repo</a:t>
            </a:r>
          </a:p>
          <a:p>
            <a:pPr lvl="1"/>
            <a:r>
              <a:rPr lang="en-US" dirty="0"/>
              <a:t>git branch –r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pull </a:t>
            </a:r>
            <a:r>
              <a:rPr lang="en-US" b="0" dirty="0"/>
              <a:t>//pulls everything from the remote repo and updates the local repo</a:t>
            </a:r>
          </a:p>
          <a:p>
            <a:pPr lvl="1"/>
            <a:r>
              <a:rPr lang="en-US" dirty="0"/>
              <a:t>git fetch </a:t>
            </a:r>
            <a:r>
              <a:rPr lang="en-US" b="0" dirty="0"/>
              <a:t>//pulls changes from remote repos, but it doesn't integrate any of this new data into your working files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git push &lt;</a:t>
            </a:r>
            <a:r>
              <a:rPr lang="en-US" dirty="0" err="1"/>
              <a:t>remoteName</a:t>
            </a:r>
            <a:r>
              <a:rPr lang="en-US" dirty="0"/>
              <a:t>&gt; &lt;</a:t>
            </a:r>
            <a:r>
              <a:rPr lang="en-US" dirty="0" err="1"/>
              <a:t>branchName</a:t>
            </a:r>
            <a:r>
              <a:rPr lang="en-US" dirty="0"/>
              <a:t>&gt; //push your local changes to an online repository (git push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b="1" dirty="0"/>
              <a:t>master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git push </a:t>
            </a:r>
            <a:r>
              <a:rPr lang="en-US" i="1" dirty="0"/>
              <a:t>&lt;</a:t>
            </a:r>
            <a:r>
              <a:rPr lang="en-US" i="1" dirty="0" err="1"/>
              <a:t>remoteName</a:t>
            </a:r>
            <a:r>
              <a:rPr lang="en-US" i="1" dirty="0"/>
              <a:t>&gt; &lt;</a:t>
            </a:r>
            <a:r>
              <a:rPr lang="en-US" i="1" dirty="0" err="1"/>
              <a:t>localBranchName</a:t>
            </a:r>
            <a:r>
              <a:rPr lang="en-US" i="1" dirty="0"/>
              <a:t>&gt;</a:t>
            </a:r>
            <a:r>
              <a:rPr lang="en-US" dirty="0"/>
              <a:t>:</a:t>
            </a:r>
            <a:r>
              <a:rPr lang="en-US" i="1" dirty="0"/>
              <a:t>&lt;</a:t>
            </a:r>
            <a:r>
              <a:rPr lang="en-US" i="1" dirty="0" err="1"/>
              <a:t>remoteBranchName</a:t>
            </a:r>
            <a:r>
              <a:rPr lang="en-US" i="1" dirty="0"/>
              <a:t>&gt; // </a:t>
            </a:r>
            <a:r>
              <a:rPr lang="en-US" dirty="0"/>
              <a:t>This pushes the LOCALBRANCHNAME to your REMOTENAME, but it is renamed to REMOTEBRANCHNAME.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75CBC-374F-5D41-ADEF-FC350DE0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This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F39-D8DC-A54B-9B72-6AD6ADBBBC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D34D-CDB5-F14D-A29B-53319EEC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development</a:t>
            </a:r>
          </a:p>
          <a:p>
            <a:pPr lvl="1"/>
            <a:r>
              <a:rPr lang="en-US" dirty="0"/>
              <a:t>Code sharing and versioning…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583CD-7A73-BB4E-ABF4-54BF8531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Management/Versioning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C10A-CFCA-BF43-A06D-6DEF257F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571" y="2559661"/>
            <a:ext cx="2025649" cy="143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78B44-E184-4342-A159-9CC01FB5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882" y="3157363"/>
            <a:ext cx="2793128" cy="1841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4C7B6-B608-6F4F-9505-7954F211F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931" y="4024527"/>
            <a:ext cx="1863289" cy="1863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037A2-6F76-C44E-904C-FA643FED1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808" y="1528677"/>
            <a:ext cx="1755773" cy="1755773"/>
          </a:xfrm>
          <a:prstGeom prst="rect">
            <a:avLst/>
          </a:prstGeom>
        </p:spPr>
      </p:pic>
      <p:pic>
        <p:nvPicPr>
          <p:cNvPr id="1026" name="Picture 2" descr="Image result for floppy disk">
            <a:extLst>
              <a:ext uri="{FF2B5EF4-FFF2-40B4-BE49-F238E27FC236}">
                <a16:creationId xmlns:a16="http://schemas.microsoft.com/office/drawing/2014/main" id="{8FB94ABD-1E57-DA43-86FE-2F86AA2E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014">
            <a:off x="7200309" y="4011070"/>
            <a:ext cx="2971800" cy="14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10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5E89-A1F9-4247-BB17-85F0EC74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</a:t>
            </a:r>
          </a:p>
          <a:p>
            <a:pPr lvl="1"/>
            <a:r>
              <a:rPr lang="en-US" dirty="0"/>
              <a:t>branch out to add your changes locally</a:t>
            </a:r>
          </a:p>
          <a:p>
            <a:pPr lvl="1"/>
            <a:r>
              <a:rPr lang="en-US" dirty="0"/>
              <a:t>your adds/commits </a:t>
            </a:r>
          </a:p>
          <a:p>
            <a:pPr lvl="1"/>
            <a:r>
              <a:rPr lang="en-US" dirty="0"/>
              <a:t>pull changes to your local repo</a:t>
            </a:r>
          </a:p>
          <a:p>
            <a:pPr lvl="1"/>
            <a:r>
              <a:rPr lang="en-US" dirty="0"/>
              <a:t>merge your branch back (LOCALLY)</a:t>
            </a:r>
          </a:p>
          <a:p>
            <a:pPr lvl="2"/>
            <a:r>
              <a:rPr lang="en-US" dirty="0"/>
              <a:t>Resolve any conflict</a:t>
            </a:r>
          </a:p>
          <a:p>
            <a:pPr lvl="1"/>
            <a:r>
              <a:rPr lang="en-US" dirty="0"/>
              <a:t>push changes back to the remote repo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A3D92-9A16-514B-B2E9-869C706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2DF3-877F-4A4A-8BE7-8396BA4347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6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6511-DAB1-C349-A05D-10F316820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Fork + pull-request</a:t>
            </a:r>
          </a:p>
          <a:p>
            <a:pPr lvl="1"/>
            <a:r>
              <a:rPr lang="en-US" dirty="0"/>
              <a:t>You usually creates a fork for your repo</a:t>
            </a:r>
          </a:p>
          <a:p>
            <a:pPr lvl="2"/>
            <a:r>
              <a:rPr lang="en-US" dirty="0"/>
              <a:t>“A </a:t>
            </a:r>
            <a:r>
              <a:rPr lang="en-US" b="1" dirty="0"/>
              <a:t>fork</a:t>
            </a:r>
            <a:r>
              <a:rPr lang="en-US" dirty="0"/>
              <a:t> is a copy of a repository. </a:t>
            </a:r>
            <a:r>
              <a:rPr lang="en-US" b="1" dirty="0"/>
              <a:t>Forking</a:t>
            </a:r>
            <a:r>
              <a:rPr lang="en-US" dirty="0"/>
              <a:t> a repository allows you to freely experiment with changes without affecting the original project”</a:t>
            </a:r>
          </a:p>
          <a:p>
            <a:pPr lvl="1"/>
            <a:r>
              <a:rPr lang="en-US" dirty="0"/>
              <a:t>Creating a fork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Then, you usually clone your fork… work, and send a pull request against the main repo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81B17-1DCB-3F4B-B739-7C20438A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EEF32-CE56-1640-8156-772564384A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E673-A1B1-414A-AE06-D8953FA1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50" y="3039935"/>
            <a:ext cx="6311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0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432301" y="158108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4526746" y="4449353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486168" y="3128228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B3EC77-69E8-BC49-89D1-1D98D86A2AE4}"/>
              </a:ext>
            </a:extLst>
          </p:cNvPr>
          <p:cNvSpPr/>
          <p:nvPr/>
        </p:nvSpPr>
        <p:spPr>
          <a:xfrm>
            <a:off x="1981201" y="5252007"/>
            <a:ext cx="8458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main</a:t>
            </a:r>
            <a:r>
              <a:rPr lang="en-US" dirty="0"/>
              <a:t> is a local branch</a:t>
            </a:r>
          </a:p>
          <a:p>
            <a:r>
              <a:rPr lang="en-US" b="1" dirty="0"/>
              <a:t>origin/main</a:t>
            </a:r>
            <a:r>
              <a:rPr lang="en-US" dirty="0"/>
              <a:t> is a remote branch (a </a:t>
            </a:r>
            <a:r>
              <a:rPr lang="en-US" i="1" dirty="0"/>
              <a:t>local copy</a:t>
            </a:r>
            <a:r>
              <a:rPr lang="en-US" dirty="0"/>
              <a:t> of the branch named "master" on the remote named "origin")</a:t>
            </a:r>
          </a:p>
          <a:p>
            <a:r>
              <a:rPr lang="en-US" b="1" dirty="0"/>
              <a:t>origin</a:t>
            </a:r>
            <a:r>
              <a:rPr lang="en-US" dirty="0"/>
              <a:t> is a remote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FCF08-7AEA-924F-8A0E-29A57777011A}"/>
              </a:ext>
            </a:extLst>
          </p:cNvPr>
          <p:cNvSpPr txBox="1"/>
          <p:nvPr/>
        </p:nvSpPr>
        <p:spPr>
          <a:xfrm rot="19848700">
            <a:off x="6934949" y="2391763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pull </a:t>
            </a:r>
          </a:p>
          <a:p>
            <a:r>
              <a:rPr lang="en-US" dirty="0"/>
              <a:t>#updates local repo</a:t>
            </a:r>
          </a:p>
        </p:txBody>
      </p:sp>
    </p:spTree>
    <p:extLst>
      <p:ext uri="{BB962C8B-B14F-4D97-AF65-F5344CB8AC3E}">
        <p14:creationId xmlns:p14="http://schemas.microsoft.com/office/powerpoint/2010/main" val="276322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600700" y="159131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4526746" y="4449353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486168" y="3128228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82F9-5395-1298-EAD5-0B03C984848C}"/>
              </a:ext>
            </a:extLst>
          </p:cNvPr>
          <p:cNvSpPr txBox="1"/>
          <p:nvPr/>
        </p:nvSpPr>
        <p:spPr>
          <a:xfrm rot="19848700">
            <a:off x="6810688" y="2669161"/>
            <a:ext cx="2537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Someone changed </a:t>
            </a:r>
          </a:p>
          <a:p>
            <a:r>
              <a:rPr lang="en-US" b="1" dirty="0"/>
              <a:t>the remote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E5BC2D-C94E-EF3F-3853-40608E44E451}"/>
              </a:ext>
            </a:extLst>
          </p:cNvPr>
          <p:cNvSpPr/>
          <p:nvPr/>
        </p:nvSpPr>
        <p:spPr bwMode="auto">
          <a:xfrm>
            <a:off x="5652858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98BDE-593F-EF94-6520-ECA486737D65}"/>
              </a:ext>
            </a:extLst>
          </p:cNvPr>
          <p:cNvCxnSpPr>
            <a:endCxn id="5" idx="2"/>
          </p:cNvCxnSpPr>
          <p:nvPr/>
        </p:nvCxnSpPr>
        <p:spPr bwMode="auto">
          <a:xfrm>
            <a:off x="4916258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993984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600700" y="159131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576755" y="432103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6115264" y="3105268"/>
            <a:ext cx="1453903" cy="400110"/>
          </a:xfrm>
          <a:prstGeom prst="wedgeRectCallout">
            <a:avLst>
              <a:gd name="adj1" fmla="val -60543"/>
              <a:gd name="adj2" fmla="val 12835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82F9-5395-1298-EAD5-0B03C984848C}"/>
              </a:ext>
            </a:extLst>
          </p:cNvPr>
          <p:cNvSpPr txBox="1"/>
          <p:nvPr/>
        </p:nvSpPr>
        <p:spPr>
          <a:xfrm rot="19848700">
            <a:off x="7799484" y="2619656"/>
            <a:ext cx="3148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Updating the workspace</a:t>
            </a:r>
            <a:br>
              <a:rPr lang="en-US" b="1" dirty="0"/>
            </a:br>
            <a:r>
              <a:rPr lang="en-US" b="1" dirty="0"/>
              <a:t>and the local repo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E5BC2D-C94E-EF3F-3853-40608E44E451}"/>
              </a:ext>
            </a:extLst>
          </p:cNvPr>
          <p:cNvSpPr/>
          <p:nvPr/>
        </p:nvSpPr>
        <p:spPr bwMode="auto">
          <a:xfrm>
            <a:off x="5652858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98BDE-593F-EF94-6520-ECA486737D65}"/>
              </a:ext>
            </a:extLst>
          </p:cNvPr>
          <p:cNvCxnSpPr>
            <a:endCxn id="5" idx="2"/>
          </p:cNvCxnSpPr>
          <p:nvPr/>
        </p:nvCxnSpPr>
        <p:spPr bwMode="auto">
          <a:xfrm>
            <a:off x="4916258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E3F07F1-342A-26B8-D064-119F798D24FA}"/>
              </a:ext>
            </a:extLst>
          </p:cNvPr>
          <p:cNvSpPr/>
          <p:nvPr/>
        </p:nvSpPr>
        <p:spPr bwMode="auto">
          <a:xfrm>
            <a:off x="5662204" y="3800066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75C789-DCB8-1634-8BCB-F5F136B33D0B}"/>
              </a:ext>
            </a:extLst>
          </p:cNvPr>
          <p:cNvCxnSpPr>
            <a:endCxn id="7" idx="2"/>
          </p:cNvCxnSpPr>
          <p:nvPr/>
        </p:nvCxnSpPr>
        <p:spPr bwMode="auto">
          <a:xfrm>
            <a:off x="4925604" y="395094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9" name="Down Arrow 8">
            <a:extLst>
              <a:ext uri="{FF2B5EF4-FFF2-40B4-BE49-F238E27FC236}">
                <a16:creationId xmlns:a16="http://schemas.microsoft.com/office/drawing/2014/main" id="{3187F783-B23B-39FF-9323-25158D2F6BB3}"/>
              </a:ext>
            </a:extLst>
          </p:cNvPr>
          <p:cNvSpPr/>
          <p:nvPr/>
        </p:nvSpPr>
        <p:spPr bwMode="auto">
          <a:xfrm>
            <a:off x="5657382" y="2603607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A3CA9-92E6-E2EA-E7D3-0AA7F80929DC}"/>
              </a:ext>
            </a:extLst>
          </p:cNvPr>
          <p:cNvSpPr txBox="1"/>
          <p:nvPr/>
        </p:nvSpPr>
        <p:spPr>
          <a:xfrm rot="16200000">
            <a:off x="5269620" y="287360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75068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600700" y="159131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3882186" y="3128228"/>
            <a:ext cx="1494514" cy="400110"/>
          </a:xfrm>
          <a:prstGeom prst="wedgeRectCallout">
            <a:avLst>
              <a:gd name="adj1" fmla="val 1386"/>
              <a:gd name="adj2" fmla="val 9905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82F9-5395-1298-EAD5-0B03C984848C}"/>
              </a:ext>
            </a:extLst>
          </p:cNvPr>
          <p:cNvSpPr txBox="1"/>
          <p:nvPr/>
        </p:nvSpPr>
        <p:spPr>
          <a:xfrm rot="19848700">
            <a:off x="6563026" y="2669161"/>
            <a:ext cx="3033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Updating the local repo</a:t>
            </a:r>
          </a:p>
          <a:p>
            <a:r>
              <a:rPr lang="en-US" b="1" dirty="0"/>
              <a:t>but not the workspace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E5BC2D-C94E-EF3F-3853-40608E44E451}"/>
              </a:ext>
            </a:extLst>
          </p:cNvPr>
          <p:cNvSpPr/>
          <p:nvPr/>
        </p:nvSpPr>
        <p:spPr bwMode="auto">
          <a:xfrm>
            <a:off x="5652858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98BDE-593F-EF94-6520-ECA486737D65}"/>
              </a:ext>
            </a:extLst>
          </p:cNvPr>
          <p:cNvCxnSpPr>
            <a:endCxn id="5" idx="2"/>
          </p:cNvCxnSpPr>
          <p:nvPr/>
        </p:nvCxnSpPr>
        <p:spPr bwMode="auto">
          <a:xfrm>
            <a:off x="4916258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1275D630-640B-9976-55D9-97E6F9BC866D}"/>
              </a:ext>
            </a:extLst>
          </p:cNvPr>
          <p:cNvSpPr/>
          <p:nvPr/>
        </p:nvSpPr>
        <p:spPr bwMode="auto">
          <a:xfrm>
            <a:off x="5576755" y="432103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9833B6-191B-AF02-396B-3828EEA89EA5}"/>
              </a:ext>
            </a:extLst>
          </p:cNvPr>
          <p:cNvSpPr/>
          <p:nvPr/>
        </p:nvSpPr>
        <p:spPr bwMode="auto">
          <a:xfrm>
            <a:off x="5662204" y="3800066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422539-D520-8B22-674C-2F140ED57AA1}"/>
              </a:ext>
            </a:extLst>
          </p:cNvPr>
          <p:cNvCxnSpPr>
            <a:endCxn id="7" idx="2"/>
          </p:cNvCxnSpPr>
          <p:nvPr/>
        </p:nvCxnSpPr>
        <p:spPr bwMode="auto">
          <a:xfrm>
            <a:off x="4925604" y="395094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9" name="Down Arrow 8">
            <a:extLst>
              <a:ext uri="{FF2B5EF4-FFF2-40B4-BE49-F238E27FC236}">
                <a16:creationId xmlns:a16="http://schemas.microsoft.com/office/drawing/2014/main" id="{9226B69F-3651-E1AA-F2A8-CC6886C97EBB}"/>
              </a:ext>
            </a:extLst>
          </p:cNvPr>
          <p:cNvSpPr/>
          <p:nvPr/>
        </p:nvSpPr>
        <p:spPr bwMode="auto">
          <a:xfrm>
            <a:off x="5657382" y="2603607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C726D-B35B-E435-CAAB-A0B4063C1E6B}"/>
              </a:ext>
            </a:extLst>
          </p:cNvPr>
          <p:cNvSpPr txBox="1"/>
          <p:nvPr/>
        </p:nvSpPr>
        <p:spPr>
          <a:xfrm rot="16200000">
            <a:off x="5163822" y="287360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571891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2FE1-FA74-374E-BCEE-4F1F0F23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(</a:t>
            </a:r>
            <a:r>
              <a:rPr lang="en-US" dirty="0"/>
              <a:t>GitHub) Fork</a:t>
            </a:r>
          </a:p>
          <a:p>
            <a:r>
              <a:rPr lang="en-US" dirty="0"/>
              <a:t>(CLI) Clone (the fork)</a:t>
            </a:r>
          </a:p>
          <a:p>
            <a:r>
              <a:rPr lang="en-US" dirty="0"/>
              <a:t>(CLI) Commits</a:t>
            </a:r>
          </a:p>
          <a:p>
            <a:r>
              <a:rPr lang="en-US" dirty="0"/>
              <a:t>(CLI) Push</a:t>
            </a:r>
          </a:p>
          <a:p>
            <a:r>
              <a:rPr lang="en-US" dirty="0"/>
              <a:t>(GitHub) Send Pull Request</a:t>
            </a:r>
          </a:p>
          <a:p>
            <a:pPr lvl="1"/>
            <a:r>
              <a:rPr lang="en-US" dirty="0"/>
              <a:t>Follow it</a:t>
            </a:r>
          </a:p>
          <a:p>
            <a:pPr lvl="1"/>
            <a:r>
              <a:rPr lang="en-US" dirty="0"/>
              <a:t>Revise it</a:t>
            </a:r>
          </a:p>
          <a:p>
            <a:pPr lvl="1"/>
            <a:r>
              <a:rPr lang="en-US" dirty="0"/>
              <a:t>Update it</a:t>
            </a:r>
          </a:p>
          <a:p>
            <a:pPr lvl="1"/>
            <a:endParaRPr lang="en-US" dirty="0"/>
          </a:p>
          <a:p>
            <a:r>
              <a:rPr lang="en-US" dirty="0"/>
              <a:t>Keep your fork up-to-date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help.github.com</a:t>
            </a:r>
            <a:r>
              <a:rPr lang="en-US" dirty="0"/>
              <a:t>/articles/syncing-a-fork/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DAA4B-7B52-064B-95BA-F92C6420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Pull Request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AD9DE-5416-9449-BDEF-CFF78D6A9E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EB36B-D797-32A3-51E4-C0B94461E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A5BBE-5496-FD48-BB37-82BFD7EB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Management/Versioning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586E8-F529-0947-AAB3-F750AA1564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98FD2-4691-4C4D-A8CF-2BE1BDBC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2814"/>
            <a:ext cx="9144000" cy="51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CD723-4CF6-2D4F-895C-5964481F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79550"/>
            <a:ext cx="7937500" cy="3898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C32-3705-134F-7707-43D7EBE7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7580D-9EBB-2F4B-A013-BF7C0D81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focus 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7B51-C53B-CF47-92E1-63F22E2E45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2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source forge">
            <a:extLst>
              <a:ext uri="{FF2B5EF4-FFF2-40B4-BE49-F238E27FC236}">
                <a16:creationId xmlns:a16="http://schemas.microsoft.com/office/drawing/2014/main" id="{D0B6D8B4-6B32-F946-9C4D-0767D4FC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5" y="4079534"/>
            <a:ext cx="2349500" cy="154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5EE4-00CC-D445-954E-EFDBF60D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machine! (?)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B9CA5-9904-C44C-8041-290BF893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offers this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488D4-5137-A041-A686-68B03D14C3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BBB17B8-9557-C244-8C05-070CF0A6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532734"/>
            <a:ext cx="169333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BF1A4EE8-67E0-3243-A03C-7D9B62A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7" y="3597003"/>
            <a:ext cx="2235200" cy="112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E2F715E5-0852-294F-8319-C32877B5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44" y="2326446"/>
            <a:ext cx="31242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odebase">
            <a:extLst>
              <a:ext uri="{FF2B5EF4-FFF2-40B4-BE49-F238E27FC236}">
                <a16:creationId xmlns:a16="http://schemas.microsoft.com/office/drawing/2014/main" id="{645C5BCC-8AF0-E04D-9D1C-54DBCFE30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90" y="5586022"/>
            <a:ext cx="2489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AC40E993-8C5E-FE46-85F5-E07F8DD4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86" y="5073775"/>
            <a:ext cx="2729935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eanstalk">
            <a:extLst>
              <a:ext uri="{FF2B5EF4-FFF2-40B4-BE49-F238E27FC236}">
                <a16:creationId xmlns:a16="http://schemas.microsoft.com/office/drawing/2014/main" id="{CF480401-3B48-8B41-8E3C-E1364E56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451" y="3429000"/>
            <a:ext cx="2645906" cy="8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napshot-based VCS">
            <a:extLst>
              <a:ext uri="{FF2B5EF4-FFF2-40B4-BE49-F238E27FC236}">
                <a16:creationId xmlns:a16="http://schemas.microsoft.com/office/drawing/2014/main" id="{FEB9DC72-14DE-DF4A-9540-466FBDBC41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0046" y="1806689"/>
            <a:ext cx="8523411" cy="376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4E51B-951F-6041-B2AB-F5E91E4B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 Manages Files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7E8A-1916-7847-A198-5074CF8CEF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0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9989-059D-2343-8400-E126574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Overall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35674-C795-FF42-B47F-80343541B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37E95-6159-294F-B789-2922C6D4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3" y="1581418"/>
            <a:ext cx="2719687" cy="3294413"/>
          </a:xfrm>
          <a:prstGeom prst="rect">
            <a:avLst/>
          </a:prstGeom>
        </p:spPr>
      </p:pic>
      <p:pic>
        <p:nvPicPr>
          <p:cNvPr id="4098" name="Picture 2" descr="Image result for git clone pull update commit">
            <a:extLst>
              <a:ext uri="{FF2B5EF4-FFF2-40B4-BE49-F238E27FC236}">
                <a16:creationId xmlns:a16="http://schemas.microsoft.com/office/drawing/2014/main" id="{A8DB2CE2-5C59-C347-B66A-33C10979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74" y="1436862"/>
            <a:ext cx="5376815" cy="50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2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DF8F-323D-1347-2A1E-7B5CB04B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89BD5-0B20-1545-AB55-32CEE1AFD78C}"/>
              </a:ext>
            </a:extLst>
          </p:cNvPr>
          <p:cNvSpPr/>
          <p:nvPr/>
        </p:nvSpPr>
        <p:spPr bwMode="auto">
          <a:xfrm>
            <a:off x="1638300" y="3733800"/>
            <a:ext cx="914400" cy="56263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31461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E9BFD2-B842-EF41-B925-8FBF477E35EA}"/>
              </a:ext>
            </a:extLst>
          </p:cNvPr>
          <p:cNvSpPr/>
          <p:nvPr/>
        </p:nvSpPr>
        <p:spPr bwMode="auto">
          <a:xfrm>
            <a:off x="5228921" y="27104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41875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>
            <a:off x="3450921" y="339476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52289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4492321" y="339476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29A41B-1A9D-1744-8692-4FDAAD59E9A0}"/>
              </a:ext>
            </a:extLst>
          </p:cNvPr>
          <p:cNvCxnSpPr>
            <a:cxnSpLocks/>
            <a:stCxn id="8" idx="7"/>
          </p:cNvCxnSpPr>
          <p:nvPr/>
        </p:nvCxnSpPr>
        <p:spPr bwMode="auto">
          <a:xfrm flipV="1">
            <a:off x="4447684" y="2862893"/>
            <a:ext cx="390620" cy="425190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BB1E61-9B42-494E-B2BF-7C9DC9A4A4C3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V="1">
            <a:off x="4838303" y="2861368"/>
            <a:ext cx="390618" cy="1525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6270321" y="3250036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1B63DD-B96A-5247-B1EA-5C34EBDE4C4B}"/>
              </a:ext>
            </a:extLst>
          </p:cNvPr>
          <p:cNvSpPr/>
          <p:nvPr/>
        </p:nvSpPr>
        <p:spPr bwMode="auto">
          <a:xfrm>
            <a:off x="6270321" y="27104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D81458-9BC7-E049-AE30-AABB0CD6656E}"/>
              </a:ext>
            </a:extLst>
          </p:cNvPr>
          <p:cNvCxnSpPr>
            <a:cxnSpLocks/>
            <a:stCxn id="7" idx="6"/>
            <a:endCxn id="25" idx="2"/>
          </p:cNvCxnSpPr>
          <p:nvPr/>
        </p:nvCxnSpPr>
        <p:spPr bwMode="auto">
          <a:xfrm>
            <a:off x="5533721" y="286136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5533721" y="3394768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C2C91CA-A991-2D42-A0B5-7164584841C4}"/>
              </a:ext>
            </a:extLst>
          </p:cNvPr>
          <p:cNvSpPr/>
          <p:nvPr/>
        </p:nvSpPr>
        <p:spPr bwMode="auto">
          <a:xfrm>
            <a:off x="7326979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FC3EFE-7A42-D549-8798-CA5473F97F6B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 bwMode="auto">
          <a:xfrm flipV="1">
            <a:off x="6575121" y="3394768"/>
            <a:ext cx="751858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D03ADE-EA23-6C46-981E-146C94214C87}"/>
              </a:ext>
            </a:extLst>
          </p:cNvPr>
          <p:cNvCxnSpPr>
            <a:cxnSpLocks/>
            <a:stCxn id="25" idx="6"/>
          </p:cNvCxnSpPr>
          <p:nvPr/>
        </p:nvCxnSpPr>
        <p:spPr bwMode="auto">
          <a:xfrm>
            <a:off x="6575121" y="2861368"/>
            <a:ext cx="375930" cy="1525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4EE54-392D-C147-BD5D-5355A0AC5D2E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>
            <a:off x="6951050" y="2862893"/>
            <a:ext cx="420566" cy="42519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1C70D96-FD47-604A-914C-B1992C58A446}"/>
              </a:ext>
            </a:extLst>
          </p:cNvPr>
          <p:cNvSpPr/>
          <p:nvPr/>
        </p:nvSpPr>
        <p:spPr bwMode="auto">
          <a:xfrm>
            <a:off x="84166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0AA6A6-B6D5-7A42-A295-6A657D5675FA}"/>
              </a:ext>
            </a:extLst>
          </p:cNvPr>
          <p:cNvCxnSpPr>
            <a:cxnSpLocks/>
            <a:stCxn id="35" idx="6"/>
            <a:endCxn id="56" idx="2"/>
          </p:cNvCxnSpPr>
          <p:nvPr/>
        </p:nvCxnSpPr>
        <p:spPr bwMode="auto">
          <a:xfrm>
            <a:off x="7631779" y="3394768"/>
            <a:ext cx="784842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EF4BD3D-5692-674B-B3A7-A2773F504C36}"/>
              </a:ext>
            </a:extLst>
          </p:cNvPr>
          <p:cNvSpPr/>
          <p:nvPr/>
        </p:nvSpPr>
        <p:spPr bwMode="auto">
          <a:xfrm>
            <a:off x="2461144" y="53359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422A3B7-886D-6C43-9D7E-F16FCECC956F}"/>
              </a:ext>
            </a:extLst>
          </p:cNvPr>
          <p:cNvSpPr/>
          <p:nvPr/>
        </p:nvSpPr>
        <p:spPr bwMode="auto">
          <a:xfrm>
            <a:off x="4529044" y="5345258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96521AF-2F82-064C-A8D7-F7134DE1952D}"/>
              </a:ext>
            </a:extLst>
          </p:cNvPr>
          <p:cNvCxnSpPr>
            <a:cxnSpLocks/>
            <a:stCxn id="65" idx="6"/>
          </p:cNvCxnSpPr>
          <p:nvPr/>
        </p:nvCxnSpPr>
        <p:spPr bwMode="auto">
          <a:xfrm>
            <a:off x="4833844" y="5496134"/>
            <a:ext cx="736600" cy="1525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A3515B-A21C-AD47-B3F4-73BBFA62AB07}"/>
              </a:ext>
            </a:extLst>
          </p:cNvPr>
          <p:cNvCxnSpPr>
            <a:cxnSpLocks/>
            <a:stCxn id="65" idx="7"/>
          </p:cNvCxnSpPr>
          <p:nvPr/>
        </p:nvCxnSpPr>
        <p:spPr bwMode="auto">
          <a:xfrm flipV="1">
            <a:off x="4789207" y="4964259"/>
            <a:ext cx="390620" cy="425190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0D41C5-28F4-4746-96FE-C934E937F4E1}"/>
              </a:ext>
            </a:extLst>
          </p:cNvPr>
          <p:cNvCxnSpPr>
            <a:cxnSpLocks/>
          </p:cNvCxnSpPr>
          <p:nvPr/>
        </p:nvCxnSpPr>
        <p:spPr bwMode="auto">
          <a:xfrm>
            <a:off x="5179826" y="4964258"/>
            <a:ext cx="390618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1EBB54A2-09D9-F043-A366-3C9CB76CEB7B}"/>
              </a:ext>
            </a:extLst>
          </p:cNvPr>
          <p:cNvSpPr/>
          <p:nvPr/>
        </p:nvSpPr>
        <p:spPr bwMode="auto">
          <a:xfrm>
            <a:off x="7746540" y="5339114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C05907D-4890-6A4F-8B39-A1812793F5B5}"/>
              </a:ext>
            </a:extLst>
          </p:cNvPr>
          <p:cNvCxnSpPr>
            <a:cxnSpLocks/>
            <a:endCxn id="69" idx="2"/>
          </p:cNvCxnSpPr>
          <p:nvPr/>
        </p:nvCxnSpPr>
        <p:spPr bwMode="auto">
          <a:xfrm flipV="1">
            <a:off x="6994682" y="5489990"/>
            <a:ext cx="751858" cy="766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59612C-BA5A-0443-9671-CFADEDA83848}"/>
              </a:ext>
            </a:extLst>
          </p:cNvPr>
          <p:cNvCxnSpPr>
            <a:cxnSpLocks/>
          </p:cNvCxnSpPr>
          <p:nvPr/>
        </p:nvCxnSpPr>
        <p:spPr bwMode="auto">
          <a:xfrm>
            <a:off x="6994683" y="4958114"/>
            <a:ext cx="375929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2BB5F3-7C9E-404A-B3F2-11B7702E61BB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>
            <a:off x="7370611" y="4958115"/>
            <a:ext cx="420566" cy="42519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89FF29-A43B-994C-8A75-04A6A3293F5E}"/>
              </a:ext>
            </a:extLst>
          </p:cNvPr>
          <p:cNvSpPr txBox="1"/>
          <p:nvPr/>
        </p:nvSpPr>
        <p:spPr>
          <a:xfrm>
            <a:off x="2862499" y="5334796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FEDE4B-A037-0548-ACFD-E6E21B7D2D19}"/>
              </a:ext>
            </a:extLst>
          </p:cNvPr>
          <p:cNvSpPr txBox="1"/>
          <p:nvPr/>
        </p:nvSpPr>
        <p:spPr>
          <a:xfrm>
            <a:off x="5575602" y="5302231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BA128C-67C2-3041-A219-B8870C804CB8}"/>
              </a:ext>
            </a:extLst>
          </p:cNvPr>
          <p:cNvSpPr txBox="1"/>
          <p:nvPr/>
        </p:nvSpPr>
        <p:spPr>
          <a:xfrm>
            <a:off x="8167106" y="5335969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4112936" y="3518513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5148150" y="351733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6195736" y="3516426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BB67B32-2635-7244-8602-8DB2477D2A95}"/>
              </a:ext>
            </a:extLst>
          </p:cNvPr>
          <p:cNvSpPr txBox="1"/>
          <p:nvPr/>
        </p:nvSpPr>
        <p:spPr>
          <a:xfrm>
            <a:off x="7243323" y="3504056"/>
            <a:ext cx="5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2442BF-87CE-C446-889E-C2049CFACBFC}"/>
              </a:ext>
            </a:extLst>
          </p:cNvPr>
          <p:cNvSpPr txBox="1"/>
          <p:nvPr/>
        </p:nvSpPr>
        <p:spPr>
          <a:xfrm>
            <a:off x="5179447" y="2354870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0C5DE7-4117-884B-BDC6-685806309C41}"/>
              </a:ext>
            </a:extLst>
          </p:cNvPr>
          <p:cNvSpPr txBox="1"/>
          <p:nvPr/>
        </p:nvSpPr>
        <p:spPr>
          <a:xfrm>
            <a:off x="6227033" y="2353964"/>
            <a:ext cx="60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F4*</a:t>
            </a:r>
          </a:p>
        </p:txBody>
      </p:sp>
    </p:spTree>
    <p:extLst>
      <p:ext uri="{BB962C8B-B14F-4D97-AF65-F5344CB8AC3E}">
        <p14:creationId xmlns:p14="http://schemas.microsoft.com/office/powerpoint/2010/main" val="30040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24" grpId="0" animBg="1"/>
      <p:bldP spid="25" grpId="0" animBg="1"/>
      <p:bldP spid="35" grpId="0" animBg="1"/>
      <p:bldP spid="56" grpId="0" animBg="1"/>
      <p:bldP spid="65" grpId="0" animBg="1"/>
      <p:bldP spid="69" grpId="0" animBg="1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</p:bldLst>
  </p:timing>
</p:sld>
</file>

<file path=ppt/theme/theme1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12083</TotalTime>
  <Words>1377</Words>
  <Application>Microsoft Macintosh PowerPoint</Application>
  <PresentationFormat>Widescreen</PresentationFormat>
  <Paragraphs>368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Hebrew Scholar</vt:lpstr>
      <vt:lpstr>Arial MT Black</vt:lpstr>
      <vt:lpstr>Calibri</vt:lpstr>
      <vt:lpstr>Helvetica</vt:lpstr>
      <vt:lpstr>Rial</vt:lpstr>
      <vt:lpstr>Times</vt:lpstr>
      <vt:lpstr>1_Dark-Blue-Vertical-PPT-Template</vt:lpstr>
      <vt:lpstr>Office Theme</vt:lpstr>
      <vt:lpstr>CS499 - Open Source software development</vt:lpstr>
      <vt:lpstr>But, Before</vt:lpstr>
      <vt:lpstr>Code Management/Versioning</vt:lpstr>
      <vt:lpstr>Code Management/Versioning</vt:lpstr>
      <vt:lpstr>We will focus on:</vt:lpstr>
      <vt:lpstr>Who offers this service</vt:lpstr>
      <vt:lpstr>How Git Manages Files Over Time</vt:lpstr>
      <vt:lpstr>Git - Overall</vt:lpstr>
      <vt:lpstr>Git Local Flow - Example</vt:lpstr>
      <vt:lpstr>Git Local Flow - Example</vt:lpstr>
      <vt:lpstr>It’s Hands On Time</vt:lpstr>
      <vt:lpstr>Kicking off</vt:lpstr>
      <vt:lpstr>Hands On </vt:lpstr>
      <vt:lpstr>Hands On </vt:lpstr>
      <vt:lpstr>Hands On</vt:lpstr>
      <vt:lpstr>Let’s Branch it out!</vt:lpstr>
      <vt:lpstr>Working in a new Branch</vt:lpstr>
      <vt:lpstr>Updating the Master Branch</vt:lpstr>
      <vt:lpstr>Dealing With Small Conflicts</vt:lpstr>
      <vt:lpstr>Usually… For the Easy ones</vt:lpstr>
      <vt:lpstr>Exercising it out</vt:lpstr>
      <vt:lpstr>Rebasing it all!!!</vt:lpstr>
      <vt:lpstr>Moving From Here to There</vt:lpstr>
      <vt:lpstr>Moving From Here to There</vt:lpstr>
      <vt:lpstr>Cherry-Picking</vt:lpstr>
      <vt:lpstr>Dealing with the Remote Repo</vt:lpstr>
      <vt:lpstr>Create a Repo in GitHub</vt:lpstr>
      <vt:lpstr>Cloning To a Local Repo</vt:lpstr>
      <vt:lpstr>Working In This Repo</vt:lpstr>
      <vt:lpstr>Usual Workflow </vt:lpstr>
      <vt:lpstr>GitHub Workflow</vt:lpstr>
      <vt:lpstr>Example</vt:lpstr>
      <vt:lpstr>Example</vt:lpstr>
      <vt:lpstr>Example</vt:lpstr>
      <vt:lpstr>Example</vt:lpstr>
      <vt:lpstr>A Pull Request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325</cp:revision>
  <cp:lastPrinted>2018-08-27T03:34:43Z</cp:lastPrinted>
  <dcterms:created xsi:type="dcterms:W3CDTF">2014-02-19T16:49:03Z</dcterms:created>
  <dcterms:modified xsi:type="dcterms:W3CDTF">2023-01-16T21:41:06Z</dcterms:modified>
</cp:coreProperties>
</file>